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24CE107-FAF3-2B4E-8931-AD3DB4D9EA2C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6"/>
            <p14:sldId id="267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264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t>08/07/17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t>08/07/17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t>08/07/17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t>08/07/17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t>08/07/17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t>08/07/17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t>08/07/17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t>08/07/17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t>08/07/17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t>08/07/17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t>08/07/17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t>08/07/17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gif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8" Type="http://schemas.openxmlformats.org/officeDocument/2006/relationships/image" Target="../media/image10.jpeg"/><Relationship Id="rId9" Type="http://schemas.openxmlformats.org/officeDocument/2006/relationships/image" Target="../media/image11.jpeg"/><Relationship Id="rId10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Proposal of ITALY</a:t>
            </a:r>
            <a:br>
              <a:rPr lang="en-US" dirty="0" smtClean="0"/>
            </a:br>
            <a:r>
              <a:rPr lang="en-US" dirty="0" smtClean="0"/>
              <a:t>for ADCHEM 2021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467936"/>
          </a:xfrm>
        </p:spPr>
        <p:txBody>
          <a:bodyPr/>
          <a:lstStyle/>
          <a:p>
            <a:r>
              <a:rPr lang="en-US" dirty="0" smtClean="0"/>
              <a:t>IFAC TC on Chemical Process Control Meeting</a:t>
            </a:r>
          </a:p>
          <a:p>
            <a:r>
              <a:rPr lang="en-US" dirty="0" smtClean="0"/>
              <a:t>July 11, 2017</a:t>
            </a:r>
          </a:p>
          <a:p>
            <a:endParaRPr lang="en-US" dirty="0"/>
          </a:p>
          <a:p>
            <a:r>
              <a:rPr lang="en-US" dirty="0" smtClean="0"/>
              <a:t>Gabriele Pannocchia, Univ. of Pisa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634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Congress location (options)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Casino Palace – Lido</a:t>
            </a:r>
          </a:p>
          <a:p>
            <a:pPr lvl="1"/>
            <a:r>
              <a:rPr lang="en-US" dirty="0"/>
              <a:t>4</a:t>
            </a:r>
            <a:r>
              <a:rPr lang="en-US" dirty="0" smtClean="0"/>
              <a:t> parallel sessions</a:t>
            </a:r>
          </a:p>
          <a:p>
            <a:pPr lvl="1"/>
            <a:r>
              <a:rPr lang="en-US" dirty="0" smtClean="0"/>
              <a:t>Plenary up to 600</a:t>
            </a:r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2054" y="3319301"/>
            <a:ext cx="5414103" cy="295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965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1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dirty="0" smtClean="0"/>
              <a:t>Registration fees (including Welcome</a:t>
            </a:r>
            <a:r>
              <a:rPr lang="en-US" dirty="0"/>
              <a:t>/Farewell </a:t>
            </a:r>
            <a:r>
              <a:rPr lang="en-US" dirty="0" smtClean="0"/>
              <a:t>receptions, lunches, gala dinner, proceedings, etc.)</a:t>
            </a:r>
          </a:p>
          <a:p>
            <a:pPr lvl="1"/>
            <a:r>
              <a:rPr lang="en-US" dirty="0" smtClean="0"/>
              <a:t>Full: €600-650</a:t>
            </a:r>
          </a:p>
          <a:p>
            <a:pPr lvl="1"/>
            <a:r>
              <a:rPr lang="en-US" dirty="0" smtClean="0"/>
              <a:t>Student: €400</a:t>
            </a:r>
          </a:p>
          <a:p>
            <a:r>
              <a:rPr lang="en-US" dirty="0" smtClean="0"/>
              <a:t>Program setup as usual (plenaries, keynotes, parallel and poster sessions)</a:t>
            </a:r>
          </a:p>
          <a:p>
            <a:r>
              <a:rPr lang="en-US" dirty="0" smtClean="0"/>
              <a:t>Proposed period: </a:t>
            </a:r>
            <a:r>
              <a:rPr lang="en-US" u="sng" dirty="0" smtClean="0"/>
              <a:t>early June </a:t>
            </a:r>
            <a:r>
              <a:rPr lang="en-US" dirty="0" smtClean="0"/>
              <a:t>(e.g. 7-9 June)</a:t>
            </a:r>
          </a:p>
        </p:txBody>
      </p:sp>
    </p:spTree>
    <p:extLst>
      <p:ext uri="{BB962C8B-B14F-4D97-AF65-F5344CB8AC3E}">
        <p14:creationId xmlns:p14="http://schemas.microsoft.com/office/powerpoint/2010/main" val="997867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Thank you</a:t>
            </a:r>
            <a:endParaRPr lang="en-US" sz="4000" dirty="0"/>
          </a:p>
        </p:txBody>
      </p:sp>
      <p:pic>
        <p:nvPicPr>
          <p:cNvPr id="5" name="Picture Placeholder 4" descr="Frame - 1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" r="284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721034"/>
            <a:ext cx="4419600" cy="10541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 smtClean="0"/>
              <a:t>We hope you choose </a:t>
            </a:r>
            <a:r>
              <a:rPr lang="en-US" sz="2400" b="1" dirty="0" smtClean="0"/>
              <a:t>Venice</a:t>
            </a:r>
            <a:r>
              <a:rPr lang="en-US" sz="2400" dirty="0" smtClean="0"/>
              <a:t> (</a:t>
            </a:r>
            <a:r>
              <a:rPr lang="en-US" sz="2400" b="1" dirty="0" smtClean="0"/>
              <a:t>Italy)</a:t>
            </a:r>
            <a:r>
              <a:rPr lang="en-US" sz="2400" dirty="0" smtClean="0"/>
              <a:t> for ADCHEM 2021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14991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groups active in Italy on Process Control and Process Systems Engineering</a:t>
            </a:r>
          </a:p>
          <a:p>
            <a:pPr lvl="1"/>
            <a:r>
              <a:rPr lang="en-US" dirty="0" smtClean="0"/>
              <a:t>University of Pisa</a:t>
            </a:r>
          </a:p>
          <a:p>
            <a:pPr lvl="1"/>
            <a:r>
              <a:rPr lang="en-US" dirty="0" smtClean="0"/>
              <a:t>University of </a:t>
            </a:r>
            <a:r>
              <a:rPr lang="en-US" dirty="0" err="1" smtClean="0"/>
              <a:t>Padova</a:t>
            </a:r>
            <a:endParaRPr lang="en-US" dirty="0" smtClean="0"/>
          </a:p>
          <a:p>
            <a:pPr lvl="1"/>
            <a:r>
              <a:rPr lang="en-US" dirty="0" smtClean="0"/>
              <a:t>Polytechnic of Milano</a:t>
            </a:r>
          </a:p>
          <a:p>
            <a:pPr lvl="1"/>
            <a:r>
              <a:rPr lang="en-US" dirty="0" smtClean="0"/>
              <a:t>University of Cagliari</a:t>
            </a:r>
          </a:p>
          <a:p>
            <a:r>
              <a:rPr lang="en-US" dirty="0" smtClean="0"/>
              <a:t>Bring them together in this proposal</a:t>
            </a:r>
          </a:p>
          <a:p>
            <a:r>
              <a:rPr lang="en-US" dirty="0" smtClean="0"/>
              <a:t>Last IFAC TC CPC meeting held in Italy … ADCHEM 2000 (in Pisa)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387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NOC 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>
                <a:solidFill>
                  <a:schemeClr val="accent3"/>
                </a:solidFill>
              </a:rPr>
              <a:t>NOC Chair/Co-Chair</a:t>
            </a:r>
          </a:p>
          <a:p>
            <a:r>
              <a:rPr lang="en-US" dirty="0" smtClean="0"/>
              <a:t>Gabriele Pannocchia (U. Pisa)</a:t>
            </a:r>
          </a:p>
          <a:p>
            <a:r>
              <a:rPr lang="en-US" dirty="0" err="1" smtClean="0"/>
              <a:t>Fabrizio</a:t>
            </a:r>
            <a:r>
              <a:rPr lang="en-US" dirty="0" smtClean="0"/>
              <a:t> </a:t>
            </a:r>
            <a:r>
              <a:rPr lang="en-US" dirty="0" err="1" smtClean="0"/>
              <a:t>Bezzo</a:t>
            </a:r>
            <a:r>
              <a:rPr lang="en-US" dirty="0" smtClean="0"/>
              <a:t> (U. </a:t>
            </a:r>
            <a:r>
              <a:rPr lang="en-US" dirty="0" err="1" smtClean="0"/>
              <a:t>Padova</a:t>
            </a:r>
            <a:r>
              <a:rPr lang="en-US" dirty="0" smtClean="0"/>
              <a:t>)</a:t>
            </a:r>
          </a:p>
          <a:p>
            <a:pPr marL="82296" indent="0">
              <a:buNone/>
            </a:pPr>
            <a:r>
              <a:rPr lang="en-US" dirty="0">
                <a:solidFill>
                  <a:schemeClr val="accent3"/>
                </a:solidFill>
              </a:rPr>
              <a:t>NOC </a:t>
            </a:r>
            <a:r>
              <a:rPr lang="en-US" dirty="0" smtClean="0">
                <a:solidFill>
                  <a:schemeClr val="accent3"/>
                </a:solidFill>
              </a:rPr>
              <a:t>Members</a:t>
            </a:r>
          </a:p>
          <a:p>
            <a:r>
              <a:rPr lang="en-US" dirty="0" smtClean="0"/>
              <a:t>Claudio </a:t>
            </a:r>
            <a:r>
              <a:rPr lang="en-US" dirty="0" err="1" smtClean="0"/>
              <a:t>Scali</a:t>
            </a:r>
            <a:r>
              <a:rPr lang="en-US" dirty="0" smtClean="0"/>
              <a:t> (U. Pisa)</a:t>
            </a:r>
          </a:p>
          <a:p>
            <a:r>
              <a:rPr lang="en-US" dirty="0" smtClean="0"/>
              <a:t>Max Barolo (U. </a:t>
            </a:r>
            <a:r>
              <a:rPr lang="en-US" dirty="0" err="1" smtClean="0"/>
              <a:t>Padova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Flavio</a:t>
            </a:r>
            <a:r>
              <a:rPr lang="en-US" dirty="0" smtClean="0"/>
              <a:t> </a:t>
            </a:r>
            <a:r>
              <a:rPr lang="en-US" dirty="0" err="1" smtClean="0"/>
              <a:t>Manenti</a:t>
            </a:r>
            <a:r>
              <a:rPr lang="en-US" dirty="0" smtClean="0"/>
              <a:t> (Pol. Milano)</a:t>
            </a:r>
          </a:p>
          <a:p>
            <a:r>
              <a:rPr lang="en-US" dirty="0" smtClean="0"/>
              <a:t>Roberto </a:t>
            </a:r>
            <a:r>
              <a:rPr lang="en-US" dirty="0" err="1" smtClean="0"/>
              <a:t>Baratti</a:t>
            </a:r>
            <a:r>
              <a:rPr lang="en-US" dirty="0" smtClean="0"/>
              <a:t> (U. Cagliari)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571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435608" y="1417320"/>
            <a:ext cx="3586126" cy="4972015"/>
            <a:chOff x="1435608" y="1417320"/>
            <a:chExt cx="3586126" cy="4972015"/>
          </a:xfrm>
        </p:grpSpPr>
        <p:pic>
          <p:nvPicPr>
            <p:cNvPr id="3" name="Picture 2" descr="italy.gif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5608" y="1904895"/>
              <a:ext cx="3586126" cy="448444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990644" y="1417320"/>
              <a:ext cx="25929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… a difficult choice</a:t>
              </a:r>
              <a:endParaRPr lang="en-US" sz="24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28598" y="1581729"/>
            <a:ext cx="5028303" cy="4807606"/>
            <a:chOff x="3128598" y="1581729"/>
            <a:chExt cx="5028303" cy="4807606"/>
          </a:xfrm>
        </p:grpSpPr>
        <p:grpSp>
          <p:nvGrpSpPr>
            <p:cNvPr id="9" name="Group 8"/>
            <p:cNvGrpSpPr/>
            <p:nvPr/>
          </p:nvGrpSpPr>
          <p:grpSpPr>
            <a:xfrm>
              <a:off x="5518909" y="1581729"/>
              <a:ext cx="2637992" cy="4807606"/>
              <a:chOff x="5518909" y="1581729"/>
              <a:chExt cx="2637992" cy="4807606"/>
            </a:xfrm>
          </p:grpSpPr>
          <p:pic>
            <p:nvPicPr>
              <p:cNvPr id="5" name="Picture 4" descr="venice01.jpg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18909" y="2432346"/>
                <a:ext cx="2637992" cy="3956989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6213060" y="1581729"/>
                <a:ext cx="13938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dirty="0" smtClean="0">
                    <a:solidFill>
                      <a:schemeClr val="accent5"/>
                    </a:solidFill>
                  </a:rPr>
                  <a:t>Venice</a:t>
                </a:r>
                <a:endParaRPr lang="en-US" sz="3600" dirty="0">
                  <a:solidFill>
                    <a:schemeClr val="accent5"/>
                  </a:solidFill>
                </a:endParaRPr>
              </a:p>
            </p:txBody>
          </p:sp>
        </p:grpSp>
        <p:sp>
          <p:nvSpPr>
            <p:cNvPr id="12" name="Left Arrow 11"/>
            <p:cNvSpPr/>
            <p:nvPr/>
          </p:nvSpPr>
          <p:spPr>
            <a:xfrm rot="21232662">
              <a:off x="3128598" y="2337849"/>
              <a:ext cx="2073129" cy="266570"/>
            </a:xfrm>
            <a:prstGeom prst="leftArrow">
              <a:avLst>
                <a:gd name="adj1" fmla="val 17104"/>
                <a:gd name="adj2" fmla="val 47735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3723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Venice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Located in northeastern Italy, capital of Region Veneto</a:t>
            </a:r>
          </a:p>
          <a:p>
            <a:r>
              <a:rPr lang="en-US" dirty="0" smtClean="0"/>
              <a:t>A group of 120 small islands separated by canals and connected 400 bridges</a:t>
            </a:r>
          </a:p>
          <a:p>
            <a:r>
              <a:rPr lang="en-US" dirty="0" smtClean="0"/>
              <a:t>The Venetian Lagoon, enclosing Venice, is a World Heritage Site</a:t>
            </a:r>
          </a:p>
          <a:p>
            <a:r>
              <a:rPr lang="en-US" dirty="0" smtClean="0"/>
              <a:t>Founded by refugees of Roman cities nearby, escaping from Germanic and Hun invasions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658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see in Venice</a:t>
            </a:r>
            <a:endParaRPr lang="en-US" dirty="0"/>
          </a:p>
        </p:txBody>
      </p:sp>
      <p:pic>
        <p:nvPicPr>
          <p:cNvPr id="6" name="Picture 5" descr="02_stmarkbasilic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044" y="2543530"/>
            <a:ext cx="5201920" cy="25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03_stmarksquar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808" y="2543530"/>
            <a:ext cx="5618074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158" y="2384047"/>
            <a:ext cx="5120877" cy="3413918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808" y="2391150"/>
            <a:ext cx="5110223" cy="3406815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164" y="1887651"/>
            <a:ext cx="5636871" cy="3757914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323" y="1887651"/>
            <a:ext cx="6053559" cy="4035270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323" y="1680960"/>
            <a:ext cx="6060633" cy="4545475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825" y="1426111"/>
            <a:ext cx="5829139" cy="4371854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164" y="1418176"/>
            <a:ext cx="5839718" cy="437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624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to Venice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International airports</a:t>
            </a:r>
          </a:p>
          <a:p>
            <a:pPr lvl="1"/>
            <a:r>
              <a:rPr lang="en-US" dirty="0" smtClean="0"/>
              <a:t>Venice (flights from Europe, America, Asia)</a:t>
            </a:r>
          </a:p>
          <a:p>
            <a:pPr lvl="1"/>
            <a:r>
              <a:rPr lang="en-US" dirty="0" smtClean="0"/>
              <a:t>Treviso (Ryan Air flights from Europe) – 20 minutes by train</a:t>
            </a:r>
          </a:p>
          <a:p>
            <a:pPr lvl="1"/>
            <a:r>
              <a:rPr lang="en-US" dirty="0" smtClean="0"/>
              <a:t>Verona (flights from </a:t>
            </a:r>
            <a:r>
              <a:rPr lang="en-US" dirty="0"/>
              <a:t>Europe, America, </a:t>
            </a:r>
            <a:r>
              <a:rPr lang="en-US" dirty="0" smtClean="0"/>
              <a:t>Asia) </a:t>
            </a:r>
            <a:r>
              <a:rPr lang="en-US" dirty="0"/>
              <a:t>– </a:t>
            </a:r>
            <a:r>
              <a:rPr lang="en-US" dirty="0" smtClean="0"/>
              <a:t>1</a:t>
            </a:r>
            <a:r>
              <a:rPr lang="en-US" baseline="30000" dirty="0" smtClean="0"/>
              <a:t>1/4</a:t>
            </a:r>
            <a:r>
              <a:rPr lang="en-US" dirty="0" smtClean="0"/>
              <a:t> hours by train</a:t>
            </a:r>
          </a:p>
          <a:p>
            <a:pPr lvl="1"/>
            <a:r>
              <a:rPr lang="en-US" smtClean="0"/>
              <a:t>Bologna</a:t>
            </a:r>
            <a:r>
              <a:rPr lang="en-US"/>
              <a:t> </a:t>
            </a:r>
            <a:r>
              <a:rPr lang="en-US" smtClean="0"/>
              <a:t>(</a:t>
            </a:r>
            <a:r>
              <a:rPr lang="en-US" dirty="0"/>
              <a:t>flights from Europe, Asia, Africa) – 1</a:t>
            </a:r>
            <a:r>
              <a:rPr lang="en-US" baseline="30000" dirty="0"/>
              <a:t>1/2 </a:t>
            </a:r>
            <a:r>
              <a:rPr lang="en-US" dirty="0"/>
              <a:t>hours by train</a:t>
            </a:r>
          </a:p>
          <a:p>
            <a:pPr lvl="1"/>
            <a:r>
              <a:rPr lang="en-US" dirty="0" smtClean="0"/>
              <a:t>Milano</a:t>
            </a:r>
            <a:r>
              <a:rPr lang="en-US" i="1" dirty="0" smtClean="0"/>
              <a:t>, </a:t>
            </a:r>
            <a:r>
              <a:rPr lang="en-US" i="1" dirty="0" err="1" smtClean="0"/>
              <a:t>Linate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err="1" smtClean="0"/>
              <a:t>Malpensa</a:t>
            </a:r>
            <a:r>
              <a:rPr lang="en-US" dirty="0" smtClean="0"/>
              <a:t> (direct flights from everywhere) – 2</a:t>
            </a:r>
            <a:r>
              <a:rPr lang="en-US" baseline="30000" dirty="0" smtClean="0"/>
              <a:t>1/2 </a:t>
            </a:r>
            <a:r>
              <a:rPr lang="en-US" dirty="0" smtClean="0"/>
              <a:t>hours by train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105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Congress location (options)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Hilton – Molino </a:t>
            </a:r>
            <a:r>
              <a:rPr lang="en-US" dirty="0" err="1" smtClean="0"/>
              <a:t>Stucky</a:t>
            </a:r>
            <a:endParaRPr lang="en-US" dirty="0" smtClean="0"/>
          </a:p>
          <a:p>
            <a:pPr lvl="1"/>
            <a:r>
              <a:rPr lang="en-US" dirty="0" smtClean="0"/>
              <a:t>5 parallel session</a:t>
            </a:r>
          </a:p>
          <a:p>
            <a:pPr lvl="1"/>
            <a:r>
              <a:rPr lang="en-US" dirty="0" smtClean="0"/>
              <a:t>Plenary up to 600</a:t>
            </a:r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3678" y="3199359"/>
            <a:ext cx="5230600" cy="347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269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Congress location (options)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NH – Laguna Palace</a:t>
            </a:r>
          </a:p>
          <a:p>
            <a:pPr lvl="1"/>
            <a:r>
              <a:rPr lang="en-US" dirty="0"/>
              <a:t>4</a:t>
            </a:r>
            <a:r>
              <a:rPr lang="en-US" dirty="0" smtClean="0"/>
              <a:t> parallel sessions</a:t>
            </a:r>
          </a:p>
          <a:p>
            <a:pPr lvl="1"/>
            <a:r>
              <a:rPr lang="en-US" dirty="0" smtClean="0"/>
              <a:t>Plenary up to 600</a:t>
            </a:r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203" y="3098084"/>
            <a:ext cx="5157485" cy="354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082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290</TotalTime>
  <Words>381</Words>
  <Application>Microsoft Macintosh PowerPoint</Application>
  <PresentationFormat>On-screen Show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Solstice</vt:lpstr>
      <vt:lpstr>Proposal of ITALY for ADCHEM 2021</vt:lpstr>
      <vt:lpstr>Some background</vt:lpstr>
      <vt:lpstr>NOC composition</vt:lpstr>
      <vt:lpstr>Location</vt:lpstr>
      <vt:lpstr>About Venice</vt:lpstr>
      <vt:lpstr>Things to see in Venice</vt:lpstr>
      <vt:lpstr>How to get to Venice</vt:lpstr>
      <vt:lpstr>Congress location (options)</vt:lpstr>
      <vt:lpstr>Congress location (options)</vt:lpstr>
      <vt:lpstr>Congress location (options)</vt:lpstr>
      <vt:lpstr>Details</vt:lpstr>
      <vt:lpstr>Thank you</vt:lpstr>
    </vt:vector>
  </TitlesOfParts>
  <Company>Dept. of Civil and Industrial Eng. (DICI) - University of Pisa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of ITALY for ADCHEM 2021</dc:title>
  <dc:creator>Gabriele Pannocchia</dc:creator>
  <cp:lastModifiedBy>Gabriele Pannocchia</cp:lastModifiedBy>
  <cp:revision>30</cp:revision>
  <dcterms:created xsi:type="dcterms:W3CDTF">2017-07-06T05:16:08Z</dcterms:created>
  <dcterms:modified xsi:type="dcterms:W3CDTF">2017-07-08T05:36:01Z</dcterms:modified>
</cp:coreProperties>
</file>